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7kXuCSlEGo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ZCV4rBNEj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Methodisch 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3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4267438"/>
            <a:ext cx="3515079" cy="23306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435" y="-51092"/>
            <a:ext cx="3165566" cy="31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Geef me de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588000"/>
          </a:xfrm>
        </p:spPr>
        <p:txBody>
          <a:bodyPr>
            <a:normAutofit/>
          </a:bodyPr>
          <a:lstStyle/>
          <a:p>
            <a:r>
              <a:rPr lang="nl-NL" dirty="0" smtClean="0"/>
              <a:t>Methodiek die de omgeving van een </a:t>
            </a:r>
            <a:r>
              <a:rPr lang="nl-NL" dirty="0" err="1" smtClean="0"/>
              <a:t>ASS’er</a:t>
            </a:r>
            <a:r>
              <a:rPr lang="nl-NL" dirty="0" smtClean="0"/>
              <a:t> voorspelbaar en duidelijk maakt.</a:t>
            </a:r>
          </a:p>
          <a:p>
            <a:r>
              <a:rPr lang="nl-NL" dirty="0" smtClean="0"/>
              <a:t>Hulpvraag </a:t>
            </a:r>
            <a:r>
              <a:rPr lang="nl-NL" dirty="0" err="1" smtClean="0"/>
              <a:t>ASS’er</a:t>
            </a:r>
            <a:r>
              <a:rPr lang="nl-NL" dirty="0" smtClean="0"/>
              <a:t>: Geef me duidelijkheid over:</a:t>
            </a:r>
          </a:p>
          <a:p>
            <a:pPr>
              <a:buFontTx/>
              <a:buChar char="-"/>
            </a:pPr>
            <a:r>
              <a:rPr lang="nl-NL" dirty="0" smtClean="0"/>
              <a:t>Wat</a:t>
            </a:r>
          </a:p>
          <a:p>
            <a:pPr>
              <a:buFontTx/>
              <a:buChar char="-"/>
            </a:pPr>
            <a:r>
              <a:rPr lang="nl-NL" dirty="0" smtClean="0"/>
              <a:t>Hoe</a:t>
            </a:r>
          </a:p>
          <a:p>
            <a:pPr>
              <a:buFontTx/>
              <a:buChar char="-"/>
            </a:pPr>
            <a:r>
              <a:rPr lang="nl-NL" dirty="0" smtClean="0"/>
              <a:t>Waar</a:t>
            </a:r>
          </a:p>
          <a:p>
            <a:pPr>
              <a:buFontTx/>
              <a:buChar char="-"/>
            </a:pPr>
            <a:r>
              <a:rPr lang="nl-NL" dirty="0" smtClean="0"/>
              <a:t>Wanneer </a:t>
            </a:r>
          </a:p>
          <a:p>
            <a:pPr>
              <a:buFontTx/>
              <a:buChar char="-"/>
            </a:pPr>
            <a:r>
              <a:rPr lang="nl-NL" dirty="0" smtClean="0"/>
              <a:t>Wie</a:t>
            </a:r>
          </a:p>
          <a:p>
            <a:pPr marL="0" indent="0">
              <a:buNone/>
            </a:pPr>
            <a:r>
              <a:rPr lang="nl-NL" dirty="0" smtClean="0"/>
              <a:t>We spreken in deze methode over CASS (</a:t>
            </a:r>
            <a:r>
              <a:rPr lang="nl-NL" dirty="0" err="1" smtClean="0"/>
              <a:t>client</a:t>
            </a:r>
            <a:r>
              <a:rPr lang="nl-NL" dirty="0" smtClean="0"/>
              <a:t> met ASS)</a:t>
            </a:r>
          </a:p>
          <a:p>
            <a:pPr marL="0" indent="0">
              <a:buNone/>
            </a:pPr>
            <a:r>
              <a:rPr lang="nl-NL" dirty="0" err="1" smtClean="0"/>
              <a:t>Cass</a:t>
            </a:r>
            <a:r>
              <a:rPr lang="nl-NL" dirty="0" smtClean="0"/>
              <a:t> leren leven in plaats van overleven</a:t>
            </a:r>
          </a:p>
          <a:p>
            <a:pPr marL="0" indent="0">
              <a:buNone/>
            </a:pPr>
            <a:r>
              <a:rPr lang="nl-NL" dirty="0" err="1" smtClean="0"/>
              <a:t>Cass</a:t>
            </a:r>
            <a:r>
              <a:rPr lang="nl-NL" dirty="0" smtClean="0"/>
              <a:t> ziet weinig samenhang (omgeving komt in puzzelstukjes binnen)</a:t>
            </a:r>
          </a:p>
          <a:p>
            <a:pPr marL="0" indent="0">
              <a:buNone/>
            </a:pPr>
            <a:r>
              <a:rPr lang="nl-NL" dirty="0" smtClean="0"/>
              <a:t>Gevolg: wereld is onvoorspelbaar, onduidelijk en onveilig voor </a:t>
            </a:r>
            <a:r>
              <a:rPr lang="nl-NL" dirty="0" err="1" smtClean="0"/>
              <a:t>Cass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Geheel overzien, plannen/organiseren, begrijpen van gedrag</a:t>
            </a:r>
          </a:p>
          <a:p>
            <a:pPr marL="0" indent="0">
              <a:buNone/>
            </a:pPr>
            <a:r>
              <a:rPr lang="nl-NL" dirty="0" smtClean="0"/>
              <a:t>Gedrag van </a:t>
            </a:r>
            <a:r>
              <a:rPr lang="nl-NL" dirty="0" err="1" smtClean="0"/>
              <a:t>Cass</a:t>
            </a:r>
            <a:r>
              <a:rPr lang="nl-NL" dirty="0"/>
              <a:t> </a:t>
            </a:r>
            <a:r>
              <a:rPr lang="nl-NL" dirty="0" smtClean="0"/>
              <a:t>is een uiting van ‘niet kunnen, niet weten, niet begrijpen’</a:t>
            </a:r>
          </a:p>
          <a:p>
            <a:pPr marL="0" indent="0">
              <a:buNone/>
            </a:pPr>
            <a:r>
              <a:rPr lang="nl-NL" dirty="0" smtClean="0"/>
              <a:t>Samenhang tussen puzzelstukjes is wat geef me de vijf doet (lijmen van puzzel)</a:t>
            </a:r>
            <a:endParaRPr lang="nl-NL" dirty="0"/>
          </a:p>
        </p:txBody>
      </p:sp>
      <p:pic>
        <p:nvPicPr>
          <p:cNvPr id="4" name="Y7kXuCSlEG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27074" y="1698171"/>
            <a:ext cx="5664926" cy="31865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l="12545" t="26875" r="8908" b="26541"/>
          <a:stretch/>
        </p:blipFill>
        <p:spPr>
          <a:xfrm>
            <a:off x="10228217" y="4884692"/>
            <a:ext cx="1963783" cy="197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655" y="3980249"/>
            <a:ext cx="4787455" cy="23785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4251"/>
          </a:xfrm>
        </p:spPr>
        <p:txBody>
          <a:bodyPr/>
          <a:lstStyle/>
          <a:p>
            <a:r>
              <a:rPr lang="nl-NL" dirty="0" err="1" smtClean="0"/>
              <a:t>Auti</a:t>
            </a:r>
            <a:r>
              <a:rPr lang="nl-NL" dirty="0" smtClean="0"/>
              <a:t>-communicatie en </a:t>
            </a:r>
            <a:r>
              <a:rPr lang="nl-NL" dirty="0" err="1" smtClean="0"/>
              <a:t>autibril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1504"/>
            <a:ext cx="8596668" cy="5337490"/>
          </a:xfrm>
        </p:spPr>
        <p:txBody>
          <a:bodyPr>
            <a:normAutofit fontScale="92500" lnSpcReduction="20000"/>
          </a:bodyPr>
          <a:lstStyle/>
          <a:p>
            <a:r>
              <a:rPr lang="nl-NL" u="sng" dirty="0" err="1" smtClean="0"/>
              <a:t>Auti</a:t>
            </a:r>
            <a:r>
              <a:rPr lang="nl-NL" u="sng" dirty="0" smtClean="0"/>
              <a:t>-communicatie</a:t>
            </a:r>
            <a:r>
              <a:rPr lang="nl-NL" dirty="0" smtClean="0"/>
              <a:t>: manier van communiceren met </a:t>
            </a:r>
            <a:r>
              <a:rPr lang="nl-NL" dirty="0" smtClean="0"/>
              <a:t>‘</a:t>
            </a:r>
            <a:r>
              <a:rPr lang="nl-NL" dirty="0" err="1" smtClean="0"/>
              <a:t>Cass</a:t>
            </a:r>
            <a:r>
              <a:rPr lang="nl-NL" smtClean="0"/>
              <a:t>’:</a:t>
            </a:r>
            <a:endParaRPr lang="nl-NL" dirty="0" smtClean="0"/>
          </a:p>
          <a:p>
            <a:r>
              <a:rPr lang="nl-NL" dirty="0" smtClean="0"/>
              <a:t>Door het brengen van </a:t>
            </a:r>
            <a:r>
              <a:rPr lang="nl-NL" u="sng" dirty="0" smtClean="0"/>
              <a:t>samenhang voor </a:t>
            </a:r>
            <a:r>
              <a:rPr lang="nl-NL" u="sng" dirty="0" err="1" smtClean="0"/>
              <a:t>Cass</a:t>
            </a:r>
            <a:r>
              <a:rPr lang="nl-NL" u="sng" dirty="0" smtClean="0"/>
              <a:t> en het afstemmen op zijn manier van denken</a:t>
            </a:r>
          </a:p>
          <a:p>
            <a:r>
              <a:rPr lang="nl-NL" dirty="0" smtClean="0"/>
              <a:t>Door de </a:t>
            </a:r>
            <a:r>
              <a:rPr lang="nl-NL" dirty="0" err="1" smtClean="0"/>
              <a:t>autibril</a:t>
            </a:r>
            <a:r>
              <a:rPr lang="nl-NL" dirty="0" smtClean="0"/>
              <a:t> naar </a:t>
            </a:r>
            <a:r>
              <a:rPr lang="nl-NL" dirty="0" err="1" smtClean="0"/>
              <a:t>Cass</a:t>
            </a:r>
            <a:r>
              <a:rPr lang="nl-NL" dirty="0" smtClean="0"/>
              <a:t> kijken </a:t>
            </a:r>
          </a:p>
          <a:p>
            <a:r>
              <a:rPr lang="nl-NL" dirty="0" smtClean="0"/>
              <a:t>Dat betekent; inleven in manier van waarnemen/denkwijze van </a:t>
            </a:r>
            <a:r>
              <a:rPr lang="nl-NL" dirty="0" err="1" smtClean="0"/>
              <a:t>Cass</a:t>
            </a:r>
            <a:endParaRPr lang="nl-NL" dirty="0" smtClean="0"/>
          </a:p>
          <a:p>
            <a:r>
              <a:rPr lang="nl-NL" dirty="0" smtClean="0"/>
              <a:t>Behoefte aan </a:t>
            </a:r>
            <a:r>
              <a:rPr lang="nl-NL" dirty="0" err="1" smtClean="0"/>
              <a:t>dudelijkheid</a:t>
            </a:r>
            <a:endParaRPr lang="nl-NL" dirty="0" smtClean="0"/>
          </a:p>
          <a:p>
            <a:r>
              <a:rPr lang="nl-NL" dirty="0" smtClean="0"/>
              <a:t>Worden puzzelstukjes duidelijk aangeboden dan krijgt </a:t>
            </a:r>
            <a:r>
              <a:rPr lang="nl-NL" dirty="0" err="1" smtClean="0"/>
              <a:t>Cass</a:t>
            </a:r>
            <a:r>
              <a:rPr lang="nl-NL" dirty="0" smtClean="0"/>
              <a:t>:</a:t>
            </a:r>
          </a:p>
          <a:p>
            <a:pPr>
              <a:buFontTx/>
              <a:buChar char="-"/>
            </a:pPr>
            <a:r>
              <a:rPr lang="nl-NL" dirty="0" smtClean="0"/>
              <a:t>Meer grip op de voorheen onbegrijpelijke situatie</a:t>
            </a:r>
          </a:p>
          <a:p>
            <a:pPr>
              <a:buFontTx/>
              <a:buChar char="-"/>
            </a:pPr>
            <a:r>
              <a:rPr lang="nl-NL" dirty="0" smtClean="0"/>
              <a:t>Minder ongewenst gedrag</a:t>
            </a:r>
          </a:p>
          <a:p>
            <a:pPr>
              <a:buFontTx/>
              <a:buChar char="-"/>
            </a:pPr>
            <a:r>
              <a:rPr lang="nl-NL" dirty="0" smtClean="0"/>
              <a:t>Meer regie over zijn leven 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Methode is bruikbaar bij:</a:t>
            </a:r>
          </a:p>
          <a:p>
            <a:pPr>
              <a:buFontTx/>
              <a:buChar char="-"/>
            </a:pPr>
            <a:r>
              <a:rPr lang="nl-NL" dirty="0" smtClean="0"/>
              <a:t>ASS</a:t>
            </a:r>
          </a:p>
          <a:p>
            <a:pPr>
              <a:buFontTx/>
              <a:buChar char="-"/>
            </a:pPr>
            <a:r>
              <a:rPr lang="nl-NL" dirty="0" smtClean="0"/>
              <a:t>LVB</a:t>
            </a:r>
          </a:p>
          <a:p>
            <a:pPr>
              <a:buFontTx/>
              <a:buChar char="-"/>
            </a:pPr>
            <a:r>
              <a:rPr lang="nl-NL" dirty="0" smtClean="0"/>
              <a:t>Dementie</a:t>
            </a:r>
          </a:p>
          <a:p>
            <a:pPr>
              <a:buFontTx/>
              <a:buChar char="-"/>
            </a:pPr>
            <a:r>
              <a:rPr lang="nl-NL" dirty="0" smtClean="0"/>
              <a:t>Niet aangeboren hersenletsel (NAH)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00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193" y="0"/>
            <a:ext cx="12440194" cy="685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Methode Vlaskamp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68258"/>
            <a:ext cx="8596668" cy="3880773"/>
          </a:xfrm>
        </p:spPr>
        <p:txBody>
          <a:bodyPr/>
          <a:lstStyle/>
          <a:p>
            <a:r>
              <a:rPr lang="nl-NL" dirty="0" smtClean="0"/>
              <a:t>Niet bij mensen met ASS toepassen maar bij mensen met een (zeer) ernstige verstandelijke en/of een meervoudige beperking (EMB)</a:t>
            </a:r>
          </a:p>
          <a:p>
            <a:r>
              <a:rPr lang="nl-NL" dirty="0" smtClean="0"/>
              <a:t>Doel </a:t>
            </a:r>
            <a:r>
              <a:rPr lang="nl-NL" dirty="0" err="1" smtClean="0"/>
              <a:t>meth</a:t>
            </a:r>
            <a:r>
              <a:rPr lang="nl-NL" dirty="0" smtClean="0"/>
              <a:t>. Vlaskamp: autonomie en ontplooiing verbeteren of vast te houden</a:t>
            </a:r>
          </a:p>
          <a:p>
            <a:r>
              <a:rPr lang="nl-NL" dirty="0" smtClean="0"/>
              <a:t>Uitgangspunten: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Kennis van de persoon in kaart brengen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Iedereen werkt vanuit dezelfde visie met de persoon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Visie: de </a:t>
            </a:r>
            <a:r>
              <a:rPr lang="nl-NL" dirty="0" err="1" smtClean="0"/>
              <a:t>EMD’er</a:t>
            </a:r>
            <a:r>
              <a:rPr lang="nl-NL" dirty="0" smtClean="0"/>
              <a:t> heeft ‘recht op een situatie waarin hij tot optimale ontplooiing van zijn mogelijkheden komt en waarbij hij in relaties met anderen een actieve en sturende rol speelt’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Bijbehorende instrumenten: </a:t>
            </a:r>
            <a:r>
              <a:rPr lang="nl-NL" dirty="0" err="1" smtClean="0"/>
              <a:t>obervatieschema’s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350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smtClean="0"/>
              <a:t>Opdrachten </a:t>
            </a:r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>
            <a:normAutofit/>
          </a:bodyPr>
          <a:lstStyle/>
          <a:p>
            <a:r>
              <a:rPr lang="nl-NL" dirty="0"/>
              <a:t>Ga naar van welzijn.angerenstein.nl</a:t>
            </a:r>
          </a:p>
          <a:p>
            <a:r>
              <a:rPr lang="nl-NL" dirty="0"/>
              <a:t>Ga naar Maatschappelijke </a:t>
            </a:r>
            <a:r>
              <a:rPr lang="nl-NL" dirty="0" smtClean="0"/>
              <a:t>Zorg</a:t>
            </a:r>
            <a:endParaRPr lang="nl-NL" dirty="0"/>
          </a:p>
          <a:p>
            <a:r>
              <a:rPr lang="nl-NL" dirty="0"/>
              <a:t>Ga dan naar boek </a:t>
            </a:r>
            <a:r>
              <a:rPr lang="nl-NL" dirty="0" smtClean="0"/>
              <a:t>Maatschappelijke zorg 1</a:t>
            </a:r>
            <a:endParaRPr lang="nl-NL" dirty="0"/>
          </a:p>
          <a:p>
            <a:r>
              <a:rPr lang="nl-NL" dirty="0"/>
              <a:t>Naar VW thema </a:t>
            </a:r>
            <a:r>
              <a:rPr lang="nl-NL" dirty="0" smtClean="0"/>
              <a:t>7</a:t>
            </a:r>
            <a:endParaRPr lang="nl-NL" dirty="0"/>
          </a:p>
          <a:p>
            <a:r>
              <a:rPr lang="nl-NL" dirty="0"/>
              <a:t>Maak opdracht </a:t>
            </a:r>
            <a:r>
              <a:rPr lang="nl-NL" dirty="0" smtClean="0"/>
              <a:t>3, 4, 5, 6, 7 &amp; </a:t>
            </a:r>
            <a:r>
              <a:rPr lang="nl-NL" dirty="0"/>
              <a:t>8</a:t>
            </a:r>
            <a:r>
              <a:rPr lang="nl-NL" dirty="0" smtClean="0"/>
              <a:t>, </a:t>
            </a:r>
            <a:r>
              <a:rPr lang="nl-NL" dirty="0"/>
              <a:t>samen overleggen is prima</a:t>
            </a:r>
          </a:p>
          <a:p>
            <a:r>
              <a:rPr lang="nl-NL" dirty="0"/>
              <a:t>Sla je opdrachten goed op in je pc, is aan het eind van LP 7</a:t>
            </a:r>
            <a:r>
              <a:rPr lang="nl-NL" dirty="0" smtClean="0"/>
              <a:t> je </a:t>
            </a:r>
            <a:r>
              <a:rPr lang="nl-NL" dirty="0"/>
              <a:t>bewijs van inzet en voorwaarde om </a:t>
            </a:r>
            <a:r>
              <a:rPr lang="nl-NL" u="sng" dirty="0"/>
              <a:t>de toets </a:t>
            </a:r>
            <a:r>
              <a:rPr lang="nl-NL" dirty="0"/>
              <a:t>te kunnen halen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78" y="0"/>
            <a:ext cx="2860522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noot vooraf: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02943"/>
            <a:ext cx="8596668" cy="3880773"/>
          </a:xfrm>
        </p:spPr>
        <p:txBody>
          <a:bodyPr/>
          <a:lstStyle/>
          <a:p>
            <a:r>
              <a:rPr lang="nl-NL" b="1" dirty="0" err="1"/>
              <a:t>Toetsstof</a:t>
            </a:r>
            <a:r>
              <a:rPr lang="nl-NL" b="1" dirty="0"/>
              <a:t> Methodisch werken (MZ) leerjaar 2</a:t>
            </a:r>
            <a:r>
              <a:rPr lang="nl-NL" b="1" dirty="0" smtClean="0"/>
              <a:t>:</a:t>
            </a:r>
            <a:endParaRPr lang="nl-NL" dirty="0"/>
          </a:p>
          <a:p>
            <a:r>
              <a:rPr lang="nl-NL" b="1" dirty="0"/>
              <a:t>Boek: </a:t>
            </a:r>
            <a:r>
              <a:rPr lang="nl-NL" b="1" dirty="0" smtClean="0"/>
              <a:t>MZ </a:t>
            </a:r>
            <a:r>
              <a:rPr lang="nl-NL" b="1" dirty="0"/>
              <a:t>1 Thema 6, 7 en 10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Thema 6 	</a:t>
            </a:r>
            <a:r>
              <a:rPr lang="nl-NL" dirty="0" smtClean="0"/>
              <a:t>	Methodieken </a:t>
            </a:r>
            <a:r>
              <a:rPr lang="nl-NL" dirty="0"/>
              <a:t>en methoden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Thema 7 	</a:t>
            </a:r>
            <a:r>
              <a:rPr lang="nl-NL" dirty="0" smtClean="0"/>
              <a:t>	Specifieke </a:t>
            </a:r>
            <a:r>
              <a:rPr lang="nl-NL" dirty="0"/>
              <a:t>methoden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Thema 10 	Gespecialiseerde begeleiding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toets wordt afgenomen op:</a:t>
            </a:r>
          </a:p>
          <a:p>
            <a:pPr marL="0" indent="0">
              <a:buNone/>
            </a:pPr>
            <a:r>
              <a:rPr lang="nl-NL" u="sng" dirty="0" smtClean="0"/>
              <a:t>Dinsdag 14 april om 10.30 uur in het auditorium</a:t>
            </a:r>
            <a:endParaRPr lang="nl-NL" u="sng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010" y="4272266"/>
            <a:ext cx="4601990" cy="25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668449" cy="1320800"/>
          </a:xfrm>
        </p:spPr>
        <p:txBody>
          <a:bodyPr>
            <a:normAutofit/>
          </a:bodyPr>
          <a:lstStyle/>
          <a:p>
            <a:r>
              <a:rPr lang="nl-NL" sz="3400" dirty="0" smtClean="0"/>
              <a:t>We gaan eerst kijken naar jullie presentaties</a:t>
            </a:r>
            <a:endParaRPr lang="nl-NL" sz="3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384663"/>
            <a:ext cx="10883295" cy="5564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P</a:t>
            </a:r>
            <a:r>
              <a:rPr lang="nl-NL" dirty="0" smtClean="0"/>
              <a:t>er groepje hebben jullie gekozen voor:</a:t>
            </a:r>
          </a:p>
          <a:p>
            <a:pPr>
              <a:buFontTx/>
              <a:buChar char="-"/>
            </a:pPr>
            <a:r>
              <a:rPr lang="nl-NL" dirty="0" smtClean="0"/>
              <a:t>Sociaal competentiemodel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Triple-C methode</a:t>
            </a:r>
          </a:p>
          <a:p>
            <a:pPr>
              <a:buFontTx/>
              <a:buChar char="-"/>
            </a:pPr>
            <a:r>
              <a:rPr lang="nl-NL" dirty="0"/>
              <a:t>Systeembenadering</a:t>
            </a:r>
          </a:p>
          <a:p>
            <a:pPr>
              <a:buFontTx/>
              <a:buChar char="-"/>
            </a:pPr>
            <a:r>
              <a:rPr lang="nl-NL" dirty="0"/>
              <a:t>Individuele Rehabilitatie Benadering (IRB) </a:t>
            </a:r>
          </a:p>
          <a:p>
            <a:pPr>
              <a:buFontTx/>
              <a:buChar char="-"/>
            </a:pPr>
            <a:r>
              <a:rPr lang="nl-NL" dirty="0"/>
              <a:t>Huis van je leven </a:t>
            </a:r>
          </a:p>
          <a:p>
            <a:r>
              <a:rPr lang="nl-NL" dirty="0" smtClean="0"/>
              <a:t>Jullie geven antwoord </a:t>
            </a:r>
            <a:r>
              <a:rPr lang="nl-NL" dirty="0"/>
              <a:t>op de volgende vragen:</a:t>
            </a:r>
          </a:p>
          <a:p>
            <a:pPr>
              <a:buAutoNum type="arabicPeriod"/>
            </a:pPr>
            <a:r>
              <a:rPr lang="nl-NL" dirty="0"/>
              <a:t>Wat zijn de uitgangspunten van de methode?</a:t>
            </a:r>
          </a:p>
          <a:p>
            <a:pPr>
              <a:buAutoNum type="arabicPeriod"/>
            </a:pPr>
            <a:r>
              <a:rPr lang="nl-NL" dirty="0"/>
              <a:t>Hoe werk je als welzijnswerker met de methode? Dus wat moet je doen?</a:t>
            </a:r>
          </a:p>
          <a:p>
            <a:pPr>
              <a:buAutoNum type="arabicPeriod"/>
            </a:pPr>
            <a:r>
              <a:rPr lang="nl-NL" dirty="0"/>
              <a:t>Bij welke doelgroep(en) kun je de methode gebruiken?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980" y="1378828"/>
            <a:ext cx="3406004" cy="30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Son-Rise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Een team van vrijwilligers stimuleert continu de ontwikkeling van een kind met autisme</a:t>
            </a:r>
          </a:p>
          <a:p>
            <a:r>
              <a:rPr lang="nl-NL" dirty="0" smtClean="0"/>
              <a:t>De familie Kaufman heeft dit opgezet (ouders van kind met autisme)</a:t>
            </a:r>
          </a:p>
          <a:p>
            <a:r>
              <a:rPr lang="nl-NL" dirty="0" smtClean="0"/>
              <a:t>Ze merkten dat hun zoon zich niet meer verder ontwikkelde</a:t>
            </a:r>
          </a:p>
          <a:p>
            <a:r>
              <a:rPr lang="nl-NL" dirty="0" smtClean="0"/>
              <a:t>Door zijn gedrag na te doen kregen ze beter contact met hem en ontwikkelde hij zich verder</a:t>
            </a:r>
          </a:p>
          <a:p>
            <a:r>
              <a:rPr lang="nl-NL" dirty="0" smtClean="0"/>
              <a:t>Hij ging zelfs studeren</a:t>
            </a:r>
            <a:endParaRPr lang="nl-NL" dirty="0"/>
          </a:p>
        </p:txBody>
      </p:sp>
      <p:pic>
        <p:nvPicPr>
          <p:cNvPr id="4" name="5ZCV4rBNEj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9051" y="386489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Centrale uitgangspunten Son-</a:t>
            </a:r>
            <a:r>
              <a:rPr lang="nl-NL" dirty="0" err="1" smtClean="0"/>
              <a:t>rise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55195"/>
            <a:ext cx="8596668" cy="3880773"/>
          </a:xfrm>
        </p:spPr>
        <p:txBody>
          <a:bodyPr/>
          <a:lstStyle/>
          <a:p>
            <a:r>
              <a:rPr lang="nl-NL" dirty="0" smtClean="0"/>
              <a:t>In plaats van dat het kind zich aanpast aan omgeving past omgeving zich aan </a:t>
            </a:r>
            <a:r>
              <a:rPr lang="nl-NL" dirty="0" err="1" smtClean="0"/>
              <a:t>aan</a:t>
            </a:r>
            <a:r>
              <a:rPr lang="nl-NL" dirty="0" smtClean="0"/>
              <a:t> het kind</a:t>
            </a:r>
          </a:p>
          <a:p>
            <a:r>
              <a:rPr lang="nl-NL" dirty="0" smtClean="0"/>
              <a:t>Nadoen, ingaan op wat het aangeeft</a:t>
            </a:r>
          </a:p>
          <a:p>
            <a:r>
              <a:rPr lang="nl-NL" dirty="0" smtClean="0"/>
              <a:t>Zeer intensief / altijd mensen rond de persoon aanwezig (nabijheid)</a:t>
            </a:r>
          </a:p>
          <a:p>
            <a:r>
              <a:rPr lang="nl-NL" dirty="0" smtClean="0"/>
              <a:t>Zorgen voor prikkelarme ruimte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727" y="1802674"/>
            <a:ext cx="3546273" cy="5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son-rise</a:t>
            </a:r>
            <a:r>
              <a:rPr lang="nl-NL" dirty="0" smtClean="0"/>
              <a:t> vrijwilligers onderschrijven volgende principes: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834017"/>
            <a:ext cx="8596668" cy="4697411"/>
          </a:xfrm>
        </p:spPr>
        <p:txBody>
          <a:bodyPr>
            <a:normAutofit/>
          </a:bodyPr>
          <a:lstStyle/>
          <a:p>
            <a:r>
              <a:rPr lang="nl-NL" dirty="0" smtClean="0"/>
              <a:t>Ouders zijn de experts want kennen het kind hun leven lang</a:t>
            </a:r>
          </a:p>
          <a:p>
            <a:r>
              <a:rPr lang="nl-NL" dirty="0" smtClean="0"/>
              <a:t>Kind wordt geaccepteerd om wie hij is (positieve benadering)</a:t>
            </a:r>
          </a:p>
          <a:p>
            <a:r>
              <a:rPr lang="nl-NL" dirty="0" smtClean="0"/>
              <a:t>Kind staat centraal en begeleidende vrijwilligers volgen hem in interesses/handelingen</a:t>
            </a:r>
          </a:p>
          <a:p>
            <a:r>
              <a:rPr lang="nl-NL" dirty="0" smtClean="0"/>
              <a:t>Onvoorwaardelijke liefde zonder medelijden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Het is super intensief:</a:t>
            </a:r>
          </a:p>
          <a:p>
            <a:pPr>
              <a:buFontTx/>
              <a:buChar char="-"/>
            </a:pPr>
            <a:r>
              <a:rPr lang="nl-NL" dirty="0" smtClean="0"/>
              <a:t>Je bouwt vertrouwensband op met kind -&gt; wereld minder bedreigend</a:t>
            </a:r>
          </a:p>
          <a:p>
            <a:pPr>
              <a:buFontTx/>
              <a:buChar char="-"/>
            </a:pPr>
            <a:r>
              <a:rPr lang="nl-NL" dirty="0" smtClean="0"/>
              <a:t>Dat biedt basis voor ontwikkeling</a:t>
            </a:r>
          </a:p>
          <a:p>
            <a:pPr>
              <a:buFontTx/>
              <a:buChar char="-"/>
            </a:pPr>
            <a:r>
              <a:rPr lang="nl-NL" dirty="0" smtClean="0"/>
              <a:t>Ouders moeten er volledig achter staan en het is erg arbeidsintensief</a:t>
            </a:r>
          </a:p>
          <a:p>
            <a:pPr marL="0" indent="0">
              <a:buNone/>
            </a:pPr>
            <a:r>
              <a:rPr lang="nl-NL" dirty="0" smtClean="0"/>
              <a:t>* Onthoud: </a:t>
            </a:r>
            <a:r>
              <a:rPr lang="nl-NL" u="sng" dirty="0" smtClean="0"/>
              <a:t>opbouwen vertrouwensband met het autistische kind geeft ruimte om zich verder te kunnen ontwikkelen.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97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509" y="3396343"/>
            <a:ext cx="4621491" cy="34616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TEACCH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537820" cy="5496560"/>
          </a:xfrm>
        </p:spPr>
        <p:txBody>
          <a:bodyPr/>
          <a:lstStyle/>
          <a:p>
            <a:r>
              <a:rPr lang="nl-NL" dirty="0" smtClean="0"/>
              <a:t>Kinderen met autisme leren communiceren en behandelen</a:t>
            </a:r>
          </a:p>
          <a:p>
            <a:r>
              <a:rPr lang="nl-NL" dirty="0" smtClean="0"/>
              <a:t>Treatment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r>
              <a:rPr lang="nl-NL" dirty="0" smtClean="0"/>
              <a:t> of </a:t>
            </a:r>
            <a:r>
              <a:rPr lang="nl-NL" dirty="0" err="1" smtClean="0"/>
              <a:t>Autistic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Communication Handicapt </a:t>
            </a:r>
            <a:r>
              <a:rPr lang="nl-NL" dirty="0" err="1" smtClean="0"/>
              <a:t>Children</a:t>
            </a:r>
            <a:endParaRPr lang="nl-NL" dirty="0" smtClean="0"/>
          </a:p>
          <a:p>
            <a:r>
              <a:rPr lang="nl-NL" dirty="0" smtClean="0"/>
              <a:t>Methode waarin je persoonlijk programma opstelt voor cliënt met ASS</a:t>
            </a:r>
          </a:p>
          <a:p>
            <a:r>
              <a:rPr lang="nl-NL" dirty="0" smtClean="0"/>
              <a:t>Hoofddoel: verduidelijken en structureren van ruimte, tijd en activiteiten</a:t>
            </a:r>
          </a:p>
          <a:p>
            <a:r>
              <a:rPr lang="nl-NL" dirty="0" smtClean="0"/>
              <a:t>Vaardigheden aanleren rond: wonen, werken, leren en vrije tijdsbesteding</a:t>
            </a:r>
          </a:p>
          <a:p>
            <a:r>
              <a:rPr lang="nl-NL" dirty="0" smtClean="0"/>
              <a:t>Nadruk: vergroten zelfstandigheid</a:t>
            </a:r>
          </a:p>
          <a:p>
            <a:r>
              <a:rPr lang="nl-NL" dirty="0" smtClean="0"/>
              <a:t>Past bij instellingsvisie: cliënt en diens mogelijkheden centraal</a:t>
            </a:r>
          </a:p>
          <a:p>
            <a:r>
              <a:rPr lang="nl-NL" dirty="0" smtClean="0"/>
              <a:t>Niet alleen geschikt bij ASS maar ook bij mensen met LVB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8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 TEACCH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55194"/>
            <a:ext cx="8596668" cy="3880773"/>
          </a:xfrm>
        </p:spPr>
        <p:txBody>
          <a:bodyPr/>
          <a:lstStyle/>
          <a:p>
            <a:r>
              <a:rPr lang="nl-NL" dirty="0" smtClean="0"/>
              <a:t>Mensen met ASS nemen anders waar en verlenen andere betekenis aan hun waarneming</a:t>
            </a:r>
          </a:p>
          <a:p>
            <a:r>
              <a:rPr lang="nl-NL" dirty="0" smtClean="0"/>
              <a:t>Prikkels komen vooral visueel binnen</a:t>
            </a:r>
          </a:p>
          <a:p>
            <a:r>
              <a:rPr lang="nl-NL" dirty="0" smtClean="0"/>
              <a:t>Visuele ondersteuning bieden rond de vertaalslag maakt wereld begrijpelijker</a:t>
            </a:r>
          </a:p>
          <a:p>
            <a:r>
              <a:rPr lang="nl-NL" dirty="0" smtClean="0"/>
              <a:t>Aansluiten bij eigenheid van de persoon</a:t>
            </a:r>
          </a:p>
          <a:p>
            <a:r>
              <a:rPr lang="nl-NL" dirty="0" smtClean="0"/>
              <a:t>Bij mensen met LVB vooral werken met </a:t>
            </a:r>
            <a:r>
              <a:rPr lang="nl-NL" dirty="0" err="1" smtClean="0"/>
              <a:t>picto’s</a:t>
            </a:r>
            <a:r>
              <a:rPr lang="nl-NL" dirty="0" smtClean="0"/>
              <a:t>, mensen met ASS van met name hoger niveau kunnen ook geschreven tekst goed interpreteren.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804" y="4023360"/>
            <a:ext cx="4275195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5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ziet het programma TEACCH eruit: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981957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Verduidelijking aanbrengen in ruimte, tijd en activiteit:</a:t>
            </a:r>
          </a:p>
          <a:p>
            <a:pPr>
              <a:buFontTx/>
              <a:buChar char="-"/>
            </a:pPr>
            <a:r>
              <a:rPr lang="nl-NL" dirty="0" smtClean="0"/>
              <a:t>Ruimte overzichtelijk inrichten met afscherming van prikkels plus heldere indeling</a:t>
            </a:r>
          </a:p>
          <a:p>
            <a:pPr>
              <a:buFontTx/>
              <a:buChar char="-"/>
            </a:pPr>
            <a:r>
              <a:rPr lang="nl-NL" dirty="0" smtClean="0"/>
              <a:t>Tijdsindeling van de dag visualiseren met planbord, </a:t>
            </a:r>
            <a:r>
              <a:rPr lang="nl-NL" dirty="0" err="1" smtClean="0"/>
              <a:t>picto</a:t>
            </a:r>
            <a:r>
              <a:rPr lang="nl-NL" dirty="0" smtClean="0"/>
              <a:t>-agenda, foto’s of verwijzers</a:t>
            </a:r>
          </a:p>
          <a:p>
            <a:pPr>
              <a:buFontTx/>
              <a:buChar char="-"/>
            </a:pPr>
            <a:r>
              <a:rPr lang="nl-NL" dirty="0" smtClean="0"/>
              <a:t>Activiteit indelen en afbakenen aan de hand van stappenplan met volgorde van de deelhandelingen omschreven (tekst, </a:t>
            </a:r>
            <a:r>
              <a:rPr lang="nl-NL" dirty="0" err="1" smtClean="0"/>
              <a:t>picto</a:t>
            </a:r>
            <a:r>
              <a:rPr lang="nl-NL" dirty="0" smtClean="0"/>
              <a:t>, foto of voorwerpen).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*bij mensen met ASS altijd scherp observeren en evalueren op helderheid van:</a:t>
            </a:r>
          </a:p>
          <a:p>
            <a:pPr marL="0" indent="0">
              <a:buNone/>
            </a:pPr>
            <a:r>
              <a:rPr lang="nl-NL" dirty="0" smtClean="0"/>
              <a:t>Ruimte, tijd en activiteit. Blijf dit ‘finetunen’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60" y="4375519"/>
            <a:ext cx="4200508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7D7CBF8D5594CA3EABCC0E0169620" ma:contentTypeVersion="10" ma:contentTypeDescription="Een nieuw document maken." ma:contentTypeScope="" ma:versionID="d7fb8ae9b96a9cdb82831b9846d4c9dc">
  <xsd:schema xmlns:xsd="http://www.w3.org/2001/XMLSchema" xmlns:xs="http://www.w3.org/2001/XMLSchema" xmlns:p="http://schemas.microsoft.com/office/2006/metadata/properties" xmlns:ns3="1f671bd0-527c-4d2a-98b8-6946169f1e35" xmlns:ns4="7b9f8bbe-82d2-46a4-909f-9c23c02db697" targetNamespace="http://schemas.microsoft.com/office/2006/metadata/properties" ma:root="true" ma:fieldsID="44df13006c4d1b8710a8bdf93e72db5d" ns3:_="" ns4:_="">
    <xsd:import namespace="1f671bd0-527c-4d2a-98b8-6946169f1e35"/>
    <xsd:import namespace="7b9f8bbe-82d2-46a4-909f-9c23c02db6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71bd0-527c-4d2a-98b8-6946169f1e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8bbe-82d2-46a4-909f-9c23c02db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F0387D-5984-44F4-9D83-ABA0176C2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71bd0-527c-4d2a-98b8-6946169f1e35"/>
    <ds:schemaRef ds:uri="7b9f8bbe-82d2-46a4-909f-9c23c02db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E6C637-D028-4B48-8966-9332300BC8A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f671bd0-527c-4d2a-98b8-6946169f1e35"/>
    <ds:schemaRef ds:uri="http://purl.org/dc/terms/"/>
    <ds:schemaRef ds:uri="http://schemas.openxmlformats.org/package/2006/metadata/core-properties"/>
    <ds:schemaRef ds:uri="7b9f8bbe-82d2-46a4-909f-9c23c02db69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29B3EC-9A83-4F4C-BA31-C5667010FE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867</Words>
  <Application>Microsoft Office PowerPoint</Application>
  <PresentationFormat>Breedbeeld</PresentationFormat>
  <Paragraphs>113</Paragraphs>
  <Slides>13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</vt:lpstr>
      <vt:lpstr>Methodisch werken</vt:lpstr>
      <vt:lpstr>Een noot vooraf:</vt:lpstr>
      <vt:lpstr>We gaan eerst kijken naar jullie presentaties</vt:lpstr>
      <vt:lpstr>Son-Rise</vt:lpstr>
      <vt:lpstr>Centrale uitgangspunten Son-rise</vt:lpstr>
      <vt:lpstr>De son-rise vrijwilligers onderschrijven volgende principes: </vt:lpstr>
      <vt:lpstr>TEACCH</vt:lpstr>
      <vt:lpstr>Uitgangspunt TEACCH</vt:lpstr>
      <vt:lpstr>Hoe ziet het programma TEACCH eruit:</vt:lpstr>
      <vt:lpstr>Geef me de 5</vt:lpstr>
      <vt:lpstr>Auti-communicatie en autibril</vt:lpstr>
      <vt:lpstr>Methode Vlaskamp</vt:lpstr>
      <vt:lpstr>Opdrachten 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Methodisch werken</dc:title>
  <dc:creator>Simon Poelman</dc:creator>
  <cp:lastModifiedBy>Simon Poelman</cp:lastModifiedBy>
  <cp:revision>16</cp:revision>
  <dcterms:created xsi:type="dcterms:W3CDTF">2020-02-21T13:08:17Z</dcterms:created>
  <dcterms:modified xsi:type="dcterms:W3CDTF">2020-03-01T18:01:12Z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0x01010002C7D7CBF8D5594CA3EABCC0E0169620</vt:lpwstr>
  </property>
</Properties>
</file>